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1508" r:id="rId2"/>
    <p:sldId id="1509" r:id="rId3"/>
    <p:sldId id="1510" r:id="rId4"/>
    <p:sldId id="1535" r:id="rId5"/>
    <p:sldId id="1522" r:id="rId6"/>
    <p:sldId id="1523" r:id="rId7"/>
    <p:sldId id="1531" r:id="rId8"/>
    <p:sldId id="1512" r:id="rId9"/>
    <p:sldId id="1525" r:id="rId10"/>
    <p:sldId id="1532" r:id="rId11"/>
    <p:sldId id="1515" r:id="rId12"/>
    <p:sldId id="1528" r:id="rId13"/>
    <p:sldId id="1529" r:id="rId14"/>
    <p:sldId id="1521" r:id="rId15"/>
    <p:sldId id="1533" r:id="rId16"/>
    <p:sldId id="1514" r:id="rId17"/>
    <p:sldId id="1526" r:id="rId18"/>
    <p:sldId id="1530" r:id="rId19"/>
    <p:sldId id="1534" r:id="rId20"/>
    <p:sldId id="1518" r:id="rId21"/>
    <p:sldId id="1513" r:id="rId22"/>
    <p:sldId id="1536" r:id="rId23"/>
    <p:sldId id="1537" r:id="rId24"/>
    <p:sldId id="151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35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36"/>
            <p14:sldId id="1537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remix3d.com/details/G009SX0MX98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27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microsoft.com/office/2017/06/relationships/model3d" Target="../media/model3d1.glb"/><Relationship Id="rId3" Type="http://schemas.openxmlformats.org/officeDocument/2006/relationships/image" Target="../media/image32.png"/><Relationship Id="rId21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19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hyperlink" Target="https://www.remix3d.com/details/G009SX0MX983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52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image" Target="../media/image53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.png"/><Relationship Id="rId5" Type="http://schemas.openxmlformats.org/officeDocument/2006/relationships/image" Target="../media/image57.pn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18.JPG"/><Relationship Id="rId9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G"/><Relationship Id="rId11" Type="http://schemas.openxmlformats.org/officeDocument/2006/relationships/image" Target="../media/image5.png"/><Relationship Id="rId5" Type="http://schemas.openxmlformats.org/officeDocument/2006/relationships/image" Target="../media/image63.JP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62.JPG"/><Relationship Id="rId9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69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.png"/><Relationship Id="rId4" Type="http://schemas.openxmlformats.org/officeDocument/2006/relationships/image" Target="../media/image70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0MX983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6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5.png"/><Relationship Id="rId5" Type="http://schemas.openxmlformats.org/officeDocument/2006/relationships/image" Target="../media/image12.jpg"/><Relationship Id="rId10" Type="http://schemas.openxmlformats.org/officeDocument/2006/relationships/image" Target="../media/image5.png"/><Relationship Id="rId4" Type="http://schemas.openxmlformats.org/officeDocument/2006/relationships/image" Target="../media/image11.gif"/><Relationship Id="rId9" Type="http://schemas.openxmlformats.org/officeDocument/2006/relationships/hyperlink" Target="https://www.remix3d.com/details/G009SX0MX98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JP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4014" y="5223132"/>
            <a:ext cx="8254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Giảng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viên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hướng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dẫn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Nguyễn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Anh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Thư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87634" y="5759042"/>
            <a:ext cx="4896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bày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	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Nhóm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1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334255" y="759798"/>
            <a:ext cx="570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LÝ KỸ THUẬT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637652" y="1234392"/>
            <a:ext cx="4890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VẬT LÝ TIN HỌC</a:t>
            </a:r>
            <a:endParaRPr lang="en-US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3FBA8D0-88EC-444E-B5BA-5E169DE5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44" y="68889"/>
            <a:ext cx="1647263" cy="123544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851934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8B13E4C-8EA2-4FDF-BD82-08020B953C72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C4253D-A8EE-4FFF-833D-F4450B22BB1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" y="161053"/>
            <a:ext cx="1647263" cy="1232553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4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46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173423" y="2405228"/>
            <a:ext cx="3845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 DỤNG TRỢ LÝ ẢO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333887" y="657491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071A0DF6-5182-4C15-A56D-9975A54AEC25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386" name="Picture 2" descr="Image result for virtual assistant gif transparent">
            <a:extLst>
              <a:ext uri="{FF2B5EF4-FFF2-40B4-BE49-F238E27FC236}">
                <a16:creationId xmlns:a16="http://schemas.microsoft.com/office/drawing/2014/main" id="{FD959C3D-6E26-4AFA-B784-F509E827FF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14" y="3429000"/>
            <a:ext cx="3522372" cy="26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374424" y="1473287"/>
            <a:ext cx="3680437" cy="921381"/>
            <a:chOff x="517033" y="1210089"/>
            <a:chExt cx="3254746" cy="691036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210089"/>
              <a:ext cx="147146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517033" y="1485626"/>
              <a:ext cx="3254746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708147"/>
            <a:ext cx="2905322" cy="945425"/>
            <a:chOff x="741363" y="1341273"/>
            <a:chExt cx="2569283" cy="709069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41273"/>
              <a:ext cx="982394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altLang="zh-CN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6" y="3881389"/>
            <a:ext cx="3107543" cy="935058"/>
            <a:chOff x="741362" y="1199832"/>
            <a:chExt cx="2748115" cy="701293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99832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1.0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2" y="1485627"/>
              <a:ext cx="2748115" cy="415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1" y="2405764"/>
            <a:ext cx="2792639" cy="910447"/>
            <a:chOff x="741362" y="1218290"/>
            <a:chExt cx="2469633" cy="682835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218290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2" y="1485626"/>
              <a:ext cx="246963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202528"/>
            <a:ext cx="3045745" cy="884028"/>
            <a:chOff x="699313" y="1233024"/>
            <a:chExt cx="2140788" cy="663021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33024"/>
              <a:ext cx="88447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2.0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2140788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tạp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phát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triển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BC2E78DA-16CD-4D95-9C5F-FB207D57F19D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306352" y="3019083"/>
            <a:ext cx="2824058" cy="1395415"/>
            <a:chOff x="-397140" y="3049467"/>
            <a:chExt cx="2376825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397140" y="3403531"/>
              <a:ext cx="2376051" cy="6924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40" y="1726326"/>
            <a:ext cx="3002961" cy="1707147"/>
            <a:chOff x="7174424" y="1246064"/>
            <a:chExt cx="2509701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509701" cy="92332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3" y="4501024"/>
            <a:ext cx="2743199" cy="1445961"/>
            <a:chOff x="7174424" y="1332553"/>
            <a:chExt cx="2057399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57399" cy="692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dụng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Trợ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lý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ảo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85" y="698750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D695AFC7-B708-45B3-8270-CABD7CB33096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29266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endParaRPr lang="en-US" sz="24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Title Panel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F539291E-387B-4956-97B5-A70257C264B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 animBg="1"/>
      <p:bldP spid="97" grpId="0" animBg="1"/>
      <p:bldP spid="98" grpId="0" animBg="1"/>
      <p:bldP spid="99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407570" y="3905642"/>
            <a:ext cx="1643077" cy="1003818"/>
            <a:chOff x="459658" y="3281022"/>
            <a:chExt cx="1232306" cy="75286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59658" y="3475474"/>
              <a:ext cx="1232306" cy="558412"/>
              <a:chOff x="517265" y="3705902"/>
              <a:chExt cx="1232306" cy="55841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17265" y="4079648"/>
                <a:ext cx="1232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Cấu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trúc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dữ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liệu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39774" y="4335455"/>
            <a:ext cx="1014701" cy="1219779"/>
            <a:chOff x="1465510" y="3281022"/>
            <a:chExt cx="761025" cy="914835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65510" y="3475474"/>
              <a:ext cx="761025" cy="720383"/>
              <a:chOff x="1514306" y="3705902"/>
              <a:chExt cx="761025" cy="720383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14306" y="4241619"/>
                <a:ext cx="76102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Ngôn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ngữ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90209" y="4740702"/>
            <a:ext cx="1138132" cy="1238105"/>
            <a:chOff x="2726739" y="3281022"/>
            <a:chExt cx="853596" cy="928579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726739" y="3475474"/>
              <a:ext cx="853596" cy="734127"/>
              <a:chOff x="1460853" y="3705902"/>
              <a:chExt cx="853596" cy="734127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60853" y="4255363"/>
                <a:ext cx="85359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</a:t>
                </a:r>
                <a:r>
                  <a:rPr lang="vi-VN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ư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ớng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dẫn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70110" y="5151511"/>
            <a:ext cx="1827424" cy="1290808"/>
            <a:chOff x="3771632" y="3281022"/>
            <a:chExt cx="1370567" cy="968106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71632" y="3475474"/>
              <a:ext cx="1370567" cy="773654"/>
              <a:chOff x="1191064" y="3705902"/>
              <a:chExt cx="1370567" cy="773654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91064" y="4294890"/>
                <a:ext cx="1370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ảnh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diện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89683" y="5627371"/>
            <a:ext cx="1881924" cy="1005446"/>
            <a:chOff x="4401231" y="3281022"/>
            <a:chExt cx="1411444" cy="75408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401231" y="3475474"/>
              <a:ext cx="1411444" cy="559633"/>
              <a:chOff x="514792" y="3705902"/>
              <a:chExt cx="1411444" cy="559633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14792" y="4080869"/>
                <a:ext cx="14114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74436" y="5151510"/>
            <a:ext cx="1275990" cy="1255583"/>
            <a:chOff x="3959677" y="3281022"/>
            <a:chExt cx="956992" cy="941688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59677" y="3475474"/>
              <a:ext cx="956992" cy="747236"/>
              <a:chOff x="1379109" y="3705902"/>
              <a:chExt cx="956992" cy="747236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79109" y="4268472"/>
                <a:ext cx="9569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tên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32670" y="4751717"/>
            <a:ext cx="984244" cy="1227090"/>
            <a:chOff x="2769851" y="3281022"/>
            <a:chExt cx="738179" cy="920318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9851" y="3475474"/>
              <a:ext cx="738179" cy="725866"/>
              <a:chOff x="1503965" y="3705902"/>
              <a:chExt cx="738179" cy="725866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503965" y="4247102"/>
                <a:ext cx="738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74322" y="4314557"/>
            <a:ext cx="825547" cy="1235963"/>
            <a:chOff x="1528708" y="3281022"/>
            <a:chExt cx="619160" cy="926973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8708" y="3475474"/>
              <a:ext cx="619160" cy="732521"/>
              <a:chOff x="1577504" y="3705902"/>
              <a:chExt cx="619160" cy="732521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7504" y="4253757"/>
                <a:ext cx="6191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cụ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17104" y="3889679"/>
            <a:ext cx="548227" cy="973517"/>
            <a:chOff x="1032440" y="3281022"/>
            <a:chExt cx="411170" cy="730138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32440" y="3475474"/>
              <a:ext cx="411170" cy="535686"/>
              <a:chOff x="1090047" y="3705902"/>
              <a:chExt cx="411170" cy="535686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90047" y="4056922"/>
                <a:ext cx="4111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8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Hình chữ nhật 83">
            <a:extLst>
              <a:ext uri="{FF2B5EF4-FFF2-40B4-BE49-F238E27FC236}">
                <a16:creationId xmlns:a16="http://schemas.microsoft.com/office/drawing/2014/main" id="{7E8B4623-B42B-4223-95F5-FC0096303B8B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C34E59E3-CA2E-4D86-8966-0426D475D093}"/>
              </a:ext>
            </a:extLst>
          </p:cNvPr>
          <p:cNvSpPr/>
          <p:nvPr/>
        </p:nvSpPr>
        <p:spPr>
          <a:xfrm>
            <a:off x="4073651" y="64572"/>
            <a:ext cx="4044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Menu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Cài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500"/>
                            </p:stCondLst>
                            <p:childTnLst>
                              <p:par>
                                <p:cTn id="19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500"/>
                            </p:stCondLst>
                            <p:childTnLst>
                              <p:par>
                                <p:cTn id="20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72712"/>
            <a:ext cx="1633491" cy="1252126"/>
            <a:chOff x="6308067" y="1586030"/>
            <a:chExt cx="1225118" cy="939094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5193" y="1586030"/>
              <a:ext cx="892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endParaRPr lang="en-US" sz="20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72712"/>
            <a:ext cx="1633491" cy="1243811"/>
            <a:chOff x="5584697" y="1525070"/>
            <a:chExt cx="1225118" cy="9328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77069" y="1525070"/>
              <a:ext cx="84037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3" y="4141934"/>
            <a:ext cx="1895118" cy="1282903"/>
            <a:chOff x="5638027" y="1596774"/>
            <a:chExt cx="1421338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96514" y="1596774"/>
              <a:ext cx="1199848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2000" b="1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42133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chọn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895117" cy="1338491"/>
            <a:chOff x="5511822" y="1545687"/>
            <a:chExt cx="1421337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1477" y="1545687"/>
              <a:ext cx="993059" cy="23083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endParaRPr lang="en-US" sz="20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2" y="1926307"/>
              <a:ext cx="1421337" cy="62324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4CB327D3-C2A4-4384-A785-65423BF9D37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B56723E-0C75-4E3C-A285-0679A367AB6A}"/>
              </a:ext>
            </a:extLst>
          </p:cNvPr>
          <p:cNvSpPr/>
          <p:nvPr/>
        </p:nvSpPr>
        <p:spPr>
          <a:xfrm>
            <a:off x="4338480" y="135905"/>
            <a:ext cx="36471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402005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013781" y="5153364"/>
            <a:ext cx="2997930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altLang="zh-CN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B4794D33-4908-49F6-B2FB-E0F2B4FA40FE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8DF9295-F333-43F4-9E99-B736FA0DBEFA}"/>
              </a:ext>
            </a:extLst>
          </p:cNvPr>
          <p:cNvSpPr/>
          <p:nvPr/>
        </p:nvSpPr>
        <p:spPr>
          <a:xfrm>
            <a:off x="4127782" y="319641"/>
            <a:ext cx="38859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Input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057999" y="4795769"/>
            <a:ext cx="2520745" cy="1548448"/>
            <a:chOff x="977091" y="1892006"/>
            <a:chExt cx="1657101" cy="1161336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92006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gửi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71143"/>
            <a:ext cx="2201704" cy="1568395"/>
            <a:chOff x="965101" y="1873537"/>
            <a:chExt cx="1651278" cy="1176296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73537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sz="24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71145"/>
            <a:ext cx="2201704" cy="1568393"/>
            <a:chOff x="973575" y="1873538"/>
            <a:chExt cx="1651278" cy="1176294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73538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bộ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95767"/>
            <a:ext cx="2423469" cy="1820771"/>
            <a:chOff x="904226" y="1892004"/>
            <a:chExt cx="1651278" cy="1365577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92004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1038746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68526" y="236145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 TRÌNH THỰC THI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237CE6DA-E319-449B-AEF9-A58BDF8C30E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Facebook, Gmail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video,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724613"/>
            <a:ext cx="3469533" cy="1077000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Một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số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câu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lệnh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đặc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biệt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CA7DED10-AAA7-4EF9-9C26-448D38A537C8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68525" y="3348975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LỜI KẾT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FB4AC7F-792C-4D1C-84DF-59929D578180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170" name="Picture 2" descr="Image result for result gif transparent">
            <a:extLst>
              <a:ext uri="{FF2B5EF4-FFF2-40B4-BE49-F238E27FC236}">
                <a16:creationId xmlns:a16="http://schemas.microsoft.com/office/drawing/2014/main" id="{E9A15283-6305-4626-9BD9-8EDBD5DD05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34" y="2349505"/>
            <a:ext cx="2262752" cy="22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9" grpId="0"/>
      <p:bldP spid="2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213" y="3560806"/>
            <a:ext cx="2400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GIỚI THIỆU CHUNG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2169" y="624097"/>
            <a:ext cx="524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NỘI DUNG CHÍNH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81214" y="4633851"/>
            <a:ext cx="2646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Java &amp; Swing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773831" y="3198686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67517" y="4633851"/>
            <a:ext cx="227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ỨNG DỤNG TRỢ LÝ 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912833" y="3171187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93368" y="3659315"/>
            <a:ext cx="177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LỜI KẾT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Image result for gear gif png">
            <a:extLst>
              <a:ext uri="{FF2B5EF4-FFF2-40B4-BE49-F238E27FC236}">
                <a16:creationId xmlns:a16="http://schemas.microsoft.com/office/drawing/2014/main" id="{C8640F20-635B-4159-87F6-2AB075F7DE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3" y="283370"/>
            <a:ext cx="1512449" cy="1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085402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D319ED1-A799-491B-A434-8ABFC2435367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44342" y="4879067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93463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CSDL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95142" y="3151867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44342" y="1438963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854200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774371" y="5092767"/>
            <a:ext cx="350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KHUYẾT ĐIỂM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5D2C58-C89A-4BBA-8271-320524A57AEF}"/>
              </a:ext>
            </a:extLst>
          </p:cNvPr>
          <p:cNvSpPr/>
          <p:nvPr/>
        </p:nvSpPr>
        <p:spPr>
          <a:xfrm>
            <a:off x="4506558" y="77194"/>
            <a:ext cx="317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ĐÁNH GIÁ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FEFABF5-AF04-481D-AE6C-D206F7077F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40" y="862312"/>
            <a:ext cx="1267079" cy="950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D23F92C6-FFBB-4CB4-A93F-41D8F444761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3" y="2037620"/>
            <a:ext cx="2979093" cy="1579435"/>
            <a:chOff x="7174194" y="1246816"/>
            <a:chExt cx="2004043" cy="1184576"/>
          </a:xfrm>
          <a:solidFill>
            <a:schemeClr val="tx1">
              <a:alpha val="30000"/>
            </a:schemeClr>
          </a:solidFill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830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cường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ổn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221152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1"/>
                  </a:solidFill>
                </a:rPr>
                <a:t>Thuật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1"/>
                  </a:solidFill>
                </a:rPr>
                <a:t>toán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785224" y="2745364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659467" y="2724715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  <a:solidFill>
            <a:schemeClr val="tx1">
              <a:alpha val="30000"/>
            </a:schemeClr>
          </a:solidFill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dạng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308050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2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liệu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7846066" y="2107756"/>
            <a:ext cx="2623874" cy="1789435"/>
            <a:chOff x="7571451" y="1297065"/>
            <a:chExt cx="1775026" cy="1342075"/>
          </a:xfrm>
          <a:solidFill>
            <a:schemeClr val="tx1">
              <a:alpha val="30000"/>
            </a:schemeClr>
          </a:solidFill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103874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Chỉnh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ngày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thân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tốt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91462" y="1297065"/>
              <a:ext cx="755015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UI &amp; UX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  <a:solidFill>
            <a:schemeClr val="tx1">
              <a:alpha val="30000"/>
            </a:schemeClr>
          </a:solidFill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Nâng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tầm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10836" y="1391504"/>
              <a:ext cx="235642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accent4"/>
                  </a:solidFill>
                </a:rPr>
                <a:t>AI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624997" y="213351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380B0C7-A005-47E4-B130-72FB46E4DD79}"/>
              </a:ext>
            </a:extLst>
          </p:cNvPr>
          <p:cNvSpPr/>
          <p:nvPr/>
        </p:nvSpPr>
        <p:spPr>
          <a:xfrm>
            <a:off x="2992695" y="678594"/>
            <a:ext cx="6167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ỚNG PHÁT TRIỂN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8611241E-3B5E-48BE-BA40-39E60524C06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2372765-1538-42C6-9273-DEDC45D8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Image result for any questions gif cute">
            <a:extLst>
              <a:ext uri="{FF2B5EF4-FFF2-40B4-BE49-F238E27FC236}">
                <a16:creationId xmlns:a16="http://schemas.microsoft.com/office/drawing/2014/main" id="{631BDD4D-5599-4C27-AF14-8248429C73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900"/>
            <a:ext cx="3429000" cy="257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B0D943-E027-4356-8997-B2A404C855D0}"/>
              </a:ext>
            </a:extLst>
          </p:cNvPr>
          <p:cNvSpPr/>
          <p:nvPr/>
        </p:nvSpPr>
        <p:spPr>
          <a:xfrm>
            <a:off x="3885298" y="1261873"/>
            <a:ext cx="44214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 CÂU HỎI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A30DA6C-4D22-4394-9C84-5B79B1F33887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35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976B989-69A0-4FCB-89C6-7F7740CD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23</a:t>
            </a:fld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84BF62E-F558-480B-943F-32B7358DB8C0}"/>
              </a:ext>
            </a:extLst>
          </p:cNvPr>
          <p:cNvSpPr/>
          <p:nvPr/>
        </p:nvSpPr>
        <p:spPr>
          <a:xfrm>
            <a:off x="2860178" y="533452"/>
            <a:ext cx="6471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TÀI LIỆU THAM KHẢO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506" name="Picture 2" descr="Image result for magnifying glass gif">
            <a:extLst>
              <a:ext uri="{FF2B5EF4-FFF2-40B4-BE49-F238E27FC236}">
                <a16:creationId xmlns:a16="http://schemas.microsoft.com/office/drawing/2014/main" id="{6C9E21CC-054D-4FB0-8462-23270C291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35" y="4931082"/>
            <a:ext cx="2220729" cy="1248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D193304-690F-4385-8489-14B92288A54D}"/>
              </a:ext>
            </a:extLst>
          </p:cNvPr>
          <p:cNvSpPr/>
          <p:nvPr/>
        </p:nvSpPr>
        <p:spPr>
          <a:xfrm>
            <a:off x="2464820" y="2274838"/>
            <a:ext cx="7854837" cy="230832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[1] Marc Loy, Robert Eckstein, Dave Wood, James Elliott, Brian Cole, “Java Swing”. </a:t>
            </a:r>
          </a:p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[2] Robert C. Martin, “Clean Code: A Handbook of Agile Software Craftsmanship”. </a:t>
            </a:r>
          </a:p>
          <a:p>
            <a:pPr marL="508000" indent="-508000">
              <a:tabLst>
                <a:tab pos="682625" algn="l"/>
              </a:tabLst>
            </a:pPr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[3] Stack Overflow, https://stackoverflow.com </a:t>
            </a:r>
          </a:p>
          <a:p>
            <a:pPr marL="508000" indent="-508000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[4] Wikipedia, https://en.wikipedia.org/wiki </a:t>
            </a:r>
            <a:endParaRPr lang="en-US" sz="2400" b="1" cap="none" spc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026666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73C8F48-6017-4FAF-BFA9-0C335F272C6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2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39412" y="1039867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8720" y="2239875"/>
            <a:ext cx="812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 VÀ CÁC BẠN ĐÃ LẮNG 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1026" name="Picture 2" descr="Image result for thank you gif png">
            <a:extLst>
              <a:ext uri="{FF2B5EF4-FFF2-40B4-BE49-F238E27FC236}">
                <a16:creationId xmlns:a16="http://schemas.microsoft.com/office/drawing/2014/main" id="{0846E037-BB52-42E2-9A23-50131F5E62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12" y="3001274"/>
            <a:ext cx="4533975" cy="32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8AC7CF1D-BA51-4AF9-A933-F3C068492544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16111" y="2884143"/>
            <a:ext cx="535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GIỚI THIỆU CHUNG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86107" y="6228065"/>
            <a:ext cx="441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You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7" y="1147780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21824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D32404A4-52CF-439E-99A5-8CC3B473A1D6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Image result for INTRO gif png">
            <a:extLst>
              <a:ext uri="{FF2B5EF4-FFF2-40B4-BE49-F238E27FC236}">
                <a16:creationId xmlns:a16="http://schemas.microsoft.com/office/drawing/2014/main" id="{E488043B-39B7-4210-9DCF-9A65F859F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1" y="3530474"/>
            <a:ext cx="3957378" cy="277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8581157-90A3-4C3B-9616-6E82521C6169}"/>
              </a:ext>
            </a:extLst>
          </p:cNvPr>
          <p:cNvSpPr/>
          <p:nvPr/>
        </p:nvSpPr>
        <p:spPr>
          <a:xfrm>
            <a:off x="3381628" y="688151"/>
            <a:ext cx="5880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THÀNH VIÊN NHÓM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Kiểu 3D 2" descr="Water Planet">
                <a:extLst>
                  <a:ext uri="{FF2B5EF4-FFF2-40B4-BE49-F238E27FC236}">
                    <a16:creationId xmlns:a16="http://schemas.microsoft.com/office/drawing/2014/main" id="{71C00002-F0E4-40EC-9A70-0123730C9C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Kiểu 3D 2" descr="Water Planet">
                <a:extLst>
                  <a:ext uri="{FF2B5EF4-FFF2-40B4-BE49-F238E27FC236}">
                    <a16:creationId xmlns:a16="http://schemas.microsoft.com/office/drawing/2014/main" id="{71C00002-F0E4-40EC-9A70-0123730C9C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AEDBDF4-C81E-4114-97A2-55D4F0BDD95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3528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389860" y="4889105"/>
            <a:ext cx="1943195" cy="1373262"/>
            <a:chOff x="529077" y="1363501"/>
            <a:chExt cx="1313030" cy="1029945"/>
          </a:xfrm>
          <a:solidFill>
            <a:schemeClr val="tx1">
              <a:alpha val="30000"/>
            </a:schemeClr>
          </a:solidFill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701" y="1363501"/>
              <a:ext cx="718135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TRỢ LÝ ẢO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  <a:solidFill>
            <a:schemeClr val="tx1">
              <a:alpha val="30000"/>
            </a:schemeClr>
          </a:solidFill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nhất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36008" y="1363501"/>
              <a:ext cx="60353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KẾT NỐI</a:t>
              </a: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70181" y="4886051"/>
            <a:ext cx="1819432" cy="1088116"/>
            <a:chOff x="570632" y="1363501"/>
            <a:chExt cx="1364574" cy="816085"/>
          </a:xfrm>
          <a:solidFill>
            <a:schemeClr val="tx1">
              <a:alpha val="30000"/>
            </a:schemeClr>
          </a:solidFill>
        </p:grpSpPr>
        <p:sp>
          <p:nvSpPr>
            <p:cNvPr id="77" name="TextBox 76"/>
            <p:cNvSpPr txBox="1"/>
            <p:nvPr/>
          </p:nvSpPr>
          <p:spPr>
            <a:xfrm>
              <a:off x="570632" y="1625589"/>
              <a:ext cx="1364574" cy="553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04745" y="1363501"/>
              <a:ext cx="666049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THẾ GIỚI</a:t>
              </a: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447634" y="4886051"/>
            <a:ext cx="1684736" cy="1311250"/>
            <a:chOff x="689681" y="1363501"/>
            <a:chExt cx="1067858" cy="983436"/>
          </a:xfrm>
          <a:solidFill>
            <a:schemeClr val="tx1">
              <a:alpha val="30000"/>
            </a:schemeClr>
          </a:solidFill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41260" y="1363501"/>
              <a:ext cx="19301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ẢO</a:t>
              </a: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184EDE4-E2B3-4C36-A54B-6598DFF90C35}"/>
              </a:ext>
            </a:extLst>
          </p:cNvPr>
          <p:cNvSpPr/>
          <p:nvPr/>
        </p:nvSpPr>
        <p:spPr>
          <a:xfrm>
            <a:off x="4149908" y="484952"/>
            <a:ext cx="2892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Ý T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ỞNG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Image result for idea gif transparent">
            <a:extLst>
              <a:ext uri="{FF2B5EF4-FFF2-40B4-BE49-F238E27FC236}">
                <a16:creationId xmlns:a16="http://schemas.microsoft.com/office/drawing/2014/main" id="{1148FF61-F5BB-45B4-AFF6-A23FD7803C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9" y="-172639"/>
            <a:ext cx="1666675" cy="16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C9AF7C82-4763-4202-8957-19762E5206A8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Hình ảnh 8" descr="Ảnh có chứa mẫu họa&#10;&#10;Mô tả được tạo tự động">
            <a:extLst>
              <a:ext uri="{FF2B5EF4-FFF2-40B4-BE49-F238E27FC236}">
                <a16:creationId xmlns:a16="http://schemas.microsoft.com/office/drawing/2014/main" id="{627519E1-C63D-4308-AAF8-DF7203E62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32" y="3213247"/>
            <a:ext cx="634039" cy="1255885"/>
          </a:xfrm>
          <a:prstGeom prst="rect">
            <a:avLst/>
          </a:prstGeom>
        </p:spPr>
      </p:pic>
      <p:pic>
        <p:nvPicPr>
          <p:cNvPr id="11" name="Hình ảnh 10" descr="Ảnh có chứa bộ đồ ăn, đĩa&#10;&#10;Mô tả được tạo tự động">
            <a:extLst>
              <a:ext uri="{FF2B5EF4-FFF2-40B4-BE49-F238E27FC236}">
                <a16:creationId xmlns:a16="http://schemas.microsoft.com/office/drawing/2014/main" id="{E1A4B434-CC2C-416A-BD9F-416DF8FABE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3144"/>
          <a:stretch/>
        </p:blipFill>
        <p:spPr>
          <a:xfrm>
            <a:off x="6096000" y="3282283"/>
            <a:ext cx="1872670" cy="1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2903DCE-5F80-464F-BC11-52F38CAC3FBF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0A4774D-E6DB-4562-92CE-C4B70D996924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458" name="Picture 2" descr="Image result for JAVA gif transparent">
            <a:extLst>
              <a:ext uri="{FF2B5EF4-FFF2-40B4-BE49-F238E27FC236}">
                <a16:creationId xmlns:a16="http://schemas.microsoft.com/office/drawing/2014/main" id="{83DA7849-51AD-442A-9CC3-1173FFE9DC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4602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9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408494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hỗ trợ lập trình cho hệ thống phân tán như client-server, RMI… bằng Java Web, UDP, TCP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19659" y="3061601"/>
            <a:ext cx="4415214" cy="73866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698363" y="4144315"/>
            <a:ext cx="4869523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phóng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5114015" cy="98488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được thiết kế để biên dịch code thành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bytecode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 chạy trên môi trường thực thi. Nên chương trình Java có thể chạy trên nhiều thiết bị, nhiều hệ điều hành khác nhau.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08DDEBB2-0A92-47A2-A749-65287F95F4F1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2" name="Picture 2" descr="Káº¿t quáº£ hÃ¬nh áº£nh cho java logo">
            <a:extLst>
              <a:ext uri="{FF2B5EF4-FFF2-40B4-BE49-F238E27FC236}">
                <a16:creationId xmlns:a16="http://schemas.microsoft.com/office/drawing/2014/main" id="{15ECA533-F1FC-4B63-A3D2-41A975B3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379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606101" y="287302"/>
            <a:ext cx="2360373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(Component)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nhẹ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Javax.swing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20914" y="4042510"/>
            <a:ext cx="2440406" cy="246221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được viết hoàn toàn bằng Java.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9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732646"/>
            <a:ext cx="2603112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pluggable L&amp;F (Look and Feel)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MVC (Model View Controller)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8FF42C2F-ACB2-46AB-99EC-7EDBF8E398D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 animBg="1"/>
      <p:bldP spid="44" grpId="0" animBg="1"/>
      <p:bldP spid="14" grpId="0"/>
      <p:bldP spid="35" grpId="0"/>
      <p:bldP spid="42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1142</TotalTime>
  <Words>1168</Words>
  <Application>Microsoft Office PowerPoint</Application>
  <PresentationFormat>Màn hình rộng</PresentationFormat>
  <Paragraphs>214</Paragraphs>
  <Slides>24</Slides>
  <Notes>20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Phan Thanh Tùng</cp:lastModifiedBy>
  <cp:revision>245</cp:revision>
  <dcterms:created xsi:type="dcterms:W3CDTF">2019-05-25T02:26:19Z</dcterms:created>
  <dcterms:modified xsi:type="dcterms:W3CDTF">2019-05-28T08:29:55Z</dcterms:modified>
</cp:coreProperties>
</file>